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A2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 varScale="1">
        <p:scale>
          <a:sx n="116" d="100"/>
          <a:sy n="116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/Users/nickcole/Library/Mobile%20Documents/com~apple~CloudDocs/Former%20Dropbox%20Files/Parish%20Council/ID-0225-0079%20Little%20Rissington%20and%20Weston%20Subedge%20-%20ATC%20Site%202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/Users/nickcole/Library/Mobile%20Documents/com~apple~CloudDocs/Former%20Dropbox%20Files/Parish%20Council/ID-0225-0079%20Little%20Rissington%20and%20Weston%20Subedge%20-%20ATC%20Site%202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nickcole/Library/Mobile%20Documents/com~apple~CloudDocs/Former%20Dropbox%20Files/Parish%20Council/ID-0225-0079%20Little%20Rissington%20and%20Weston%20Subedge%20-%20ATC%20Site%202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/Users/nickcole/Library/Mobile%20Documents/com~apple~CloudDocs/Former%20Dropbox%20Files/Parish%20Council/ID-0225-0079%20Little%20Rissington%20and%20Weston%20Subedge%20-%20ATC%20Site%202.xlsx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GB" sz="1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A-B - Daily Mean and 85%ile Speeds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GB" sz="1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Mean Speed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'Speeds &amp; Visibility'!$B$11:$O$11</c:f>
              <c:numCache>
                <c:formatCode>dd/mm</c:formatCode>
                <c:ptCount val="14"/>
                <c:pt idx="0">
                  <c:v>45719</c:v>
                </c:pt>
                <c:pt idx="1">
                  <c:v>45720</c:v>
                </c:pt>
                <c:pt idx="2">
                  <c:v>45721</c:v>
                </c:pt>
                <c:pt idx="3">
                  <c:v>45722</c:v>
                </c:pt>
                <c:pt idx="4">
                  <c:v>45723</c:v>
                </c:pt>
                <c:pt idx="5">
                  <c:v>45724</c:v>
                </c:pt>
                <c:pt idx="6">
                  <c:v>45725</c:v>
                </c:pt>
                <c:pt idx="7">
                  <c:v>45726</c:v>
                </c:pt>
                <c:pt idx="8">
                  <c:v>45727</c:v>
                </c:pt>
                <c:pt idx="9">
                  <c:v>45728</c:v>
                </c:pt>
                <c:pt idx="10">
                  <c:v>45729</c:v>
                </c:pt>
                <c:pt idx="11">
                  <c:v>45730</c:v>
                </c:pt>
                <c:pt idx="12">
                  <c:v>45731</c:v>
                </c:pt>
                <c:pt idx="13">
                  <c:v>45732</c:v>
                </c:pt>
              </c:numCache>
            </c:numRef>
          </c:cat>
          <c:val>
            <c:numRef>
              <c:f>'Speeds &amp; Visibility'!$B$13:$O$13</c:f>
              <c:numCache>
                <c:formatCode>0.0</c:formatCode>
                <c:ptCount val="14"/>
                <c:pt idx="0">
                  <c:v>26.4</c:v>
                </c:pt>
                <c:pt idx="1">
                  <c:v>26.5</c:v>
                </c:pt>
                <c:pt idx="2">
                  <c:v>26.5</c:v>
                </c:pt>
                <c:pt idx="3">
                  <c:v>26.3</c:v>
                </c:pt>
                <c:pt idx="4">
                  <c:v>26.5</c:v>
                </c:pt>
                <c:pt idx="5">
                  <c:v>26.3</c:v>
                </c:pt>
                <c:pt idx="6">
                  <c:v>26.3</c:v>
                </c:pt>
                <c:pt idx="7">
                  <c:v>26.3</c:v>
                </c:pt>
                <c:pt idx="8">
                  <c:v>25.9</c:v>
                </c:pt>
                <c:pt idx="9">
                  <c:v>29.9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9E-2244-8EBE-E9E55AF54945}"/>
            </c:ext>
          </c:extLst>
        </c:ser>
        <c:ser>
          <c:idx val="1"/>
          <c:order val="1"/>
          <c:tx>
            <c:v>85%ile Speed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'Speeds &amp; Visibility'!$B$11:$O$11</c:f>
              <c:numCache>
                <c:formatCode>dd/mm</c:formatCode>
                <c:ptCount val="14"/>
                <c:pt idx="0">
                  <c:v>45719</c:v>
                </c:pt>
                <c:pt idx="1">
                  <c:v>45720</c:v>
                </c:pt>
                <c:pt idx="2">
                  <c:v>45721</c:v>
                </c:pt>
                <c:pt idx="3">
                  <c:v>45722</c:v>
                </c:pt>
                <c:pt idx="4">
                  <c:v>45723</c:v>
                </c:pt>
                <c:pt idx="5">
                  <c:v>45724</c:v>
                </c:pt>
                <c:pt idx="6">
                  <c:v>45725</c:v>
                </c:pt>
                <c:pt idx="7">
                  <c:v>45726</c:v>
                </c:pt>
                <c:pt idx="8">
                  <c:v>45727</c:v>
                </c:pt>
                <c:pt idx="9">
                  <c:v>45728</c:v>
                </c:pt>
                <c:pt idx="10">
                  <c:v>45729</c:v>
                </c:pt>
                <c:pt idx="11">
                  <c:v>45730</c:v>
                </c:pt>
                <c:pt idx="12">
                  <c:v>45731</c:v>
                </c:pt>
                <c:pt idx="13">
                  <c:v>45732</c:v>
                </c:pt>
              </c:numCache>
            </c:numRef>
          </c:cat>
          <c:val>
            <c:numRef>
              <c:f>'Speeds &amp; Visibility'!$B$14:$O$14</c:f>
              <c:numCache>
                <c:formatCode>0.0</c:formatCode>
                <c:ptCount val="14"/>
                <c:pt idx="0">
                  <c:v>31.2</c:v>
                </c:pt>
                <c:pt idx="1">
                  <c:v>31.5</c:v>
                </c:pt>
                <c:pt idx="2">
                  <c:v>31.3</c:v>
                </c:pt>
                <c:pt idx="3">
                  <c:v>30.7</c:v>
                </c:pt>
                <c:pt idx="4">
                  <c:v>31.2</c:v>
                </c:pt>
                <c:pt idx="5">
                  <c:v>31.1</c:v>
                </c:pt>
                <c:pt idx="6">
                  <c:v>30.7</c:v>
                </c:pt>
                <c:pt idx="7">
                  <c:v>31.4</c:v>
                </c:pt>
                <c:pt idx="8">
                  <c:v>30.9</c:v>
                </c:pt>
                <c:pt idx="9">
                  <c:v>35.700000000000003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9E-2244-8EBE-E9E55AF54945}"/>
            </c:ext>
          </c:extLst>
        </c:ser>
        <c:ser>
          <c:idx val="2"/>
          <c:order val="2"/>
          <c:spPr>
            <a:noFill/>
            <a:ln>
              <a:noFill/>
            </a:ln>
            <a:effectLst/>
          </c:spPr>
          <c:invertIfNegative val="0"/>
          <c:val>
            <c:numRef>
              <c:f>'Speeds &amp; Visibility'!$B$22:$O$22</c:f>
              <c:numCache>
                <c:formatCode>0.0</c:formatCode>
                <c:ptCount val="14"/>
                <c:pt idx="0">
                  <c:v>31.4</c:v>
                </c:pt>
                <c:pt idx="1">
                  <c:v>30.8</c:v>
                </c:pt>
                <c:pt idx="2">
                  <c:v>30.1</c:v>
                </c:pt>
                <c:pt idx="3">
                  <c:v>30.6</c:v>
                </c:pt>
                <c:pt idx="4">
                  <c:v>31.2</c:v>
                </c:pt>
                <c:pt idx="5">
                  <c:v>30.9</c:v>
                </c:pt>
                <c:pt idx="6">
                  <c:v>31.4</c:v>
                </c:pt>
                <c:pt idx="7">
                  <c:v>31</c:v>
                </c:pt>
                <c:pt idx="8">
                  <c:v>30.6</c:v>
                </c:pt>
                <c:pt idx="9">
                  <c:v>33.299999999999997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9E-2244-8EBE-E9E55AF54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8449048"/>
        <c:axId val="658447408"/>
      </c:barChart>
      <c:dateAx>
        <c:axId val="6584490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dd/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0" vertOverflow="ellipsis" wrap="square" anchor="ctr" anchorCtr="1" forceAA="0"/>
          <a:lstStyle/>
          <a:p>
            <a:pPr>
              <a:defRPr lang="en-GB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658447408"/>
        <c:crosses val="autoZero"/>
        <c:auto val="1"/>
        <c:lblOffset val="100"/>
        <c:baseTimeUnit val="days"/>
      </c:dateAx>
      <c:valAx>
        <c:axId val="65844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GB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65844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GB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fbcdfab5-ec1d-47d0-8ea7-f426ac72f5a9}"/>
      </c:ext>
    </c:extLst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 lang="en-GB"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GB" sz="1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n-US"/>
              <a:t>B-A - Daily Mean and 85%ile Speeds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GB" sz="1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Mean Speed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'Speeds &amp; Visibility'!$B$19:$O$19</c:f>
              <c:numCache>
                <c:formatCode>dd/mm</c:formatCode>
                <c:ptCount val="14"/>
                <c:pt idx="0">
                  <c:v>45719</c:v>
                </c:pt>
                <c:pt idx="1">
                  <c:v>45720</c:v>
                </c:pt>
                <c:pt idx="2">
                  <c:v>45721</c:v>
                </c:pt>
                <c:pt idx="3">
                  <c:v>45722</c:v>
                </c:pt>
                <c:pt idx="4">
                  <c:v>45723</c:v>
                </c:pt>
                <c:pt idx="5">
                  <c:v>45724</c:v>
                </c:pt>
                <c:pt idx="6">
                  <c:v>45725</c:v>
                </c:pt>
                <c:pt idx="7">
                  <c:v>45726</c:v>
                </c:pt>
                <c:pt idx="8">
                  <c:v>45727</c:v>
                </c:pt>
                <c:pt idx="9">
                  <c:v>45728</c:v>
                </c:pt>
                <c:pt idx="10">
                  <c:v>45729</c:v>
                </c:pt>
                <c:pt idx="11">
                  <c:v>45730</c:v>
                </c:pt>
                <c:pt idx="12">
                  <c:v>45731</c:v>
                </c:pt>
                <c:pt idx="13">
                  <c:v>45732</c:v>
                </c:pt>
              </c:numCache>
            </c:numRef>
          </c:cat>
          <c:val>
            <c:numRef>
              <c:f>'Speeds &amp; Visibility'!$B$21:$O$21</c:f>
              <c:numCache>
                <c:formatCode>0.0</c:formatCode>
                <c:ptCount val="14"/>
                <c:pt idx="0">
                  <c:v>26.2</c:v>
                </c:pt>
                <c:pt idx="1">
                  <c:v>25.8</c:v>
                </c:pt>
                <c:pt idx="2">
                  <c:v>25.8</c:v>
                </c:pt>
                <c:pt idx="3">
                  <c:v>25.8</c:v>
                </c:pt>
                <c:pt idx="4">
                  <c:v>26.1</c:v>
                </c:pt>
                <c:pt idx="5">
                  <c:v>26</c:v>
                </c:pt>
                <c:pt idx="6">
                  <c:v>26.1</c:v>
                </c:pt>
                <c:pt idx="7">
                  <c:v>25.8</c:v>
                </c:pt>
                <c:pt idx="8">
                  <c:v>25.8</c:v>
                </c:pt>
                <c:pt idx="9">
                  <c:v>27.8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0B-5A4C-9F91-6A2C0B6438E9}"/>
            </c:ext>
          </c:extLst>
        </c:ser>
        <c:ser>
          <c:idx val="1"/>
          <c:order val="1"/>
          <c:tx>
            <c:v>85%ile Speed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'Speeds &amp; Visibility'!$B$19:$O$19</c:f>
              <c:numCache>
                <c:formatCode>dd/mm</c:formatCode>
                <c:ptCount val="14"/>
                <c:pt idx="0">
                  <c:v>45719</c:v>
                </c:pt>
                <c:pt idx="1">
                  <c:v>45720</c:v>
                </c:pt>
                <c:pt idx="2">
                  <c:v>45721</c:v>
                </c:pt>
                <c:pt idx="3">
                  <c:v>45722</c:v>
                </c:pt>
                <c:pt idx="4">
                  <c:v>45723</c:v>
                </c:pt>
                <c:pt idx="5">
                  <c:v>45724</c:v>
                </c:pt>
                <c:pt idx="6">
                  <c:v>45725</c:v>
                </c:pt>
                <c:pt idx="7">
                  <c:v>45726</c:v>
                </c:pt>
                <c:pt idx="8">
                  <c:v>45727</c:v>
                </c:pt>
                <c:pt idx="9">
                  <c:v>45728</c:v>
                </c:pt>
                <c:pt idx="10">
                  <c:v>45729</c:v>
                </c:pt>
                <c:pt idx="11">
                  <c:v>45730</c:v>
                </c:pt>
                <c:pt idx="12">
                  <c:v>45731</c:v>
                </c:pt>
                <c:pt idx="13">
                  <c:v>45732</c:v>
                </c:pt>
              </c:numCache>
            </c:numRef>
          </c:cat>
          <c:val>
            <c:numRef>
              <c:f>'Speeds &amp; Visibility'!$B$22:$O$22</c:f>
              <c:numCache>
                <c:formatCode>0.0</c:formatCode>
                <c:ptCount val="14"/>
                <c:pt idx="0">
                  <c:v>31.4</c:v>
                </c:pt>
                <c:pt idx="1">
                  <c:v>30.8</c:v>
                </c:pt>
                <c:pt idx="2">
                  <c:v>30.1</c:v>
                </c:pt>
                <c:pt idx="3">
                  <c:v>30.6</c:v>
                </c:pt>
                <c:pt idx="4">
                  <c:v>31.2</c:v>
                </c:pt>
                <c:pt idx="5">
                  <c:v>30.9</c:v>
                </c:pt>
                <c:pt idx="6">
                  <c:v>31.4</c:v>
                </c:pt>
                <c:pt idx="7">
                  <c:v>31</c:v>
                </c:pt>
                <c:pt idx="8">
                  <c:v>30.6</c:v>
                </c:pt>
                <c:pt idx="9">
                  <c:v>33.299999999999997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0B-5A4C-9F91-6A2C0B6438E9}"/>
            </c:ext>
          </c:extLst>
        </c:ser>
        <c:ser>
          <c:idx val="2"/>
          <c:order val="2"/>
          <c:spPr>
            <a:noFill/>
            <a:ln>
              <a:noFill/>
            </a:ln>
            <a:effectLst/>
          </c:spPr>
          <c:invertIfNegative val="0"/>
          <c:val>
            <c:numRef>
              <c:f>'Speeds &amp; Visibility'!$B$14:$O$14</c:f>
              <c:numCache>
                <c:formatCode>0.0</c:formatCode>
                <c:ptCount val="14"/>
                <c:pt idx="0">
                  <c:v>31.2</c:v>
                </c:pt>
                <c:pt idx="1">
                  <c:v>31.5</c:v>
                </c:pt>
                <c:pt idx="2">
                  <c:v>31.3</c:v>
                </c:pt>
                <c:pt idx="3">
                  <c:v>30.7</c:v>
                </c:pt>
                <c:pt idx="4">
                  <c:v>31.2</c:v>
                </c:pt>
                <c:pt idx="5">
                  <c:v>31.1</c:v>
                </c:pt>
                <c:pt idx="6">
                  <c:v>30.7</c:v>
                </c:pt>
                <c:pt idx="7">
                  <c:v>31.4</c:v>
                </c:pt>
                <c:pt idx="8">
                  <c:v>30.9</c:v>
                </c:pt>
                <c:pt idx="9">
                  <c:v>35.700000000000003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0B-5A4C-9F91-6A2C0B6438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8449048"/>
        <c:axId val="658447408"/>
      </c:barChart>
      <c:dateAx>
        <c:axId val="6584490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dd/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0" vertOverflow="ellipsis" wrap="square" anchor="ctr" anchorCtr="1" forceAA="0"/>
          <a:lstStyle/>
          <a:p>
            <a:pPr>
              <a:defRPr lang="en-GB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658447408"/>
        <c:crosses val="autoZero"/>
        <c:auto val="1"/>
        <c:lblOffset val="100"/>
        <c:baseTimeUnit val="days"/>
      </c:dateAx>
      <c:valAx>
        <c:axId val="65844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GB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65844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GB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cde3209-f42f-41c5-b831-d7de62e2d50f}"/>
      </c:ext>
    </c:extLst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 lang="en-GB"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0" vertOverflow="ellipsis" vert="horz" wrap="square" anchor="ctr" anchorCtr="1"/>
          <a:lstStyle/>
          <a:p>
            <a:pPr>
              <a:defRPr lang="en-US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/>
                <a:ea typeface="Tahoma" panose="020B0604030504040204"/>
                <a:cs typeface="Tahoma" panose="020B0604030504040204"/>
              </a:defRPr>
            </a:pPr>
            <a:r>
              <a:rPr lang="en-GB">
                <a:solidFill>
                  <a:schemeClr val="tx1">
                    <a:lumMod val="65000"/>
                    <a:lumOff val="35000"/>
                  </a:schemeClr>
                </a:solidFill>
              </a:rPr>
              <a:t>A-B -</a:t>
            </a:r>
            <a:r>
              <a:rPr lang="en-GB" baseline="0">
                <a:solidFill>
                  <a:schemeClr val="tx1">
                    <a:lumMod val="65000"/>
                    <a:lumOff val="35000"/>
                  </a:schemeClr>
                </a:solidFill>
              </a:rPr>
              <a:t> Average </a:t>
            </a:r>
            <a:r>
              <a:rPr lang="en-GB">
                <a:solidFill>
                  <a:schemeClr val="tx1">
                    <a:lumMod val="65000"/>
                    <a:lumOff val="35000"/>
                  </a:schemeClr>
                </a:solidFill>
              </a:rPr>
              <a:t>Flows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'General Summary'!$B$17</c:f>
              <c:strCache>
                <c:ptCount val="1"/>
                <c:pt idx="0">
                  <c:v>3-day Average (Tue-Thur)</c:v>
                </c:pt>
              </c:strCache>
            </c:strRef>
          </c:tx>
          <c:invertIfNegative val="0"/>
          <c:cat>
            <c:numRef>
              <c:f>'General Summary'!$A$18:$A$41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0.20833333333333401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0.33333333333333398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0.45833333333333398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0.58333333333333404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0.70833333333333404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0.83333333333333404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0.95833333333333404</c:v>
                </c:pt>
              </c:numCache>
            </c:numRef>
          </c:cat>
          <c:val>
            <c:numRef>
              <c:f>'General Summary'!$B$18:$B$41</c:f>
              <c:numCache>
                <c:formatCode>0</c:formatCode>
                <c:ptCount val="24"/>
                <c:pt idx="0">
                  <c:v>5</c:v>
                </c:pt>
                <c:pt idx="1">
                  <c:v>1.4</c:v>
                </c:pt>
                <c:pt idx="2">
                  <c:v>1.4</c:v>
                </c:pt>
                <c:pt idx="3">
                  <c:v>1</c:v>
                </c:pt>
                <c:pt idx="4">
                  <c:v>1.4</c:v>
                </c:pt>
                <c:pt idx="5">
                  <c:v>4.2</c:v>
                </c:pt>
                <c:pt idx="6">
                  <c:v>26.4</c:v>
                </c:pt>
                <c:pt idx="7">
                  <c:v>61</c:v>
                </c:pt>
                <c:pt idx="8">
                  <c:v>136</c:v>
                </c:pt>
                <c:pt idx="9">
                  <c:v>96</c:v>
                </c:pt>
                <c:pt idx="10">
                  <c:v>78.5</c:v>
                </c:pt>
                <c:pt idx="11">
                  <c:v>77.25</c:v>
                </c:pt>
                <c:pt idx="12">
                  <c:v>88</c:v>
                </c:pt>
                <c:pt idx="13">
                  <c:v>91.5</c:v>
                </c:pt>
                <c:pt idx="14">
                  <c:v>93.5</c:v>
                </c:pt>
                <c:pt idx="15">
                  <c:v>153.75</c:v>
                </c:pt>
                <c:pt idx="16">
                  <c:v>146</c:v>
                </c:pt>
                <c:pt idx="17">
                  <c:v>141.25</c:v>
                </c:pt>
                <c:pt idx="18">
                  <c:v>90.5</c:v>
                </c:pt>
                <c:pt idx="19">
                  <c:v>66</c:v>
                </c:pt>
                <c:pt idx="20">
                  <c:v>39.25</c:v>
                </c:pt>
                <c:pt idx="21">
                  <c:v>21</c:v>
                </c:pt>
                <c:pt idx="22">
                  <c:v>13.5</c:v>
                </c:pt>
                <c:pt idx="23">
                  <c:v>4.25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DD-314D-9E87-F37F09853BD8}"/>
            </c:ext>
          </c:extLst>
        </c:ser>
        <c:ser>
          <c:idx val="1"/>
          <c:order val="1"/>
          <c:tx>
            <c:strRef>
              <c:f>'General Summary'!$C$17</c:f>
              <c:strCache>
                <c:ptCount val="1"/>
                <c:pt idx="0">
                  <c:v>5-day Average (Mon-Fri)</c:v>
                </c:pt>
              </c:strCache>
            </c:strRef>
          </c:tx>
          <c:invertIfNegative val="0"/>
          <c:cat>
            <c:numRef>
              <c:f>'General Summary'!$A$18:$A$41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0.20833333333333401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0.33333333333333398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0.45833333333333398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0.58333333333333404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0.70833333333333404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0.83333333333333404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0.95833333333333404</c:v>
                </c:pt>
              </c:numCache>
            </c:numRef>
          </c:cat>
          <c:val>
            <c:numRef>
              <c:f>'General Summary'!$C$18:$C$41</c:f>
              <c:numCache>
                <c:formatCode>0</c:formatCode>
                <c:ptCount val="24"/>
                <c:pt idx="0">
                  <c:v>4.1428571428571432</c:v>
                </c:pt>
                <c:pt idx="1">
                  <c:v>1.2857142857142858</c:v>
                </c:pt>
                <c:pt idx="2">
                  <c:v>1</c:v>
                </c:pt>
                <c:pt idx="3">
                  <c:v>1</c:v>
                </c:pt>
                <c:pt idx="4">
                  <c:v>1.4285714285714286</c:v>
                </c:pt>
                <c:pt idx="5">
                  <c:v>3.4285714285714284</c:v>
                </c:pt>
                <c:pt idx="6">
                  <c:v>25.571428571428573</c:v>
                </c:pt>
                <c:pt idx="7">
                  <c:v>61.666666666666664</c:v>
                </c:pt>
                <c:pt idx="8">
                  <c:v>128</c:v>
                </c:pt>
                <c:pt idx="9">
                  <c:v>94.5</c:v>
                </c:pt>
                <c:pt idx="10">
                  <c:v>80.166666666666671</c:v>
                </c:pt>
                <c:pt idx="11">
                  <c:v>77.5</c:v>
                </c:pt>
                <c:pt idx="12">
                  <c:v>86.5</c:v>
                </c:pt>
                <c:pt idx="13">
                  <c:v>89.666666666666671</c:v>
                </c:pt>
                <c:pt idx="14">
                  <c:v>95.666666666666671</c:v>
                </c:pt>
                <c:pt idx="15">
                  <c:v>151.14285714285714</c:v>
                </c:pt>
                <c:pt idx="16">
                  <c:v>149.28571428571428</c:v>
                </c:pt>
                <c:pt idx="17">
                  <c:v>131.71428571428572</c:v>
                </c:pt>
                <c:pt idx="18">
                  <c:v>88.857142857142861</c:v>
                </c:pt>
                <c:pt idx="19">
                  <c:v>59.857142857142854</c:v>
                </c:pt>
                <c:pt idx="20">
                  <c:v>34.857142857142854</c:v>
                </c:pt>
                <c:pt idx="21">
                  <c:v>21.142857142857142</c:v>
                </c:pt>
                <c:pt idx="22">
                  <c:v>11.714285714285714</c:v>
                </c:pt>
                <c:pt idx="2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DD-314D-9E87-F37F09853BD8}"/>
            </c:ext>
          </c:extLst>
        </c:ser>
        <c:ser>
          <c:idx val="2"/>
          <c:order val="2"/>
          <c:tx>
            <c:strRef>
              <c:f>'General Summary'!$D$17</c:f>
              <c:strCache>
                <c:ptCount val="1"/>
                <c:pt idx="0">
                  <c:v>7-day Average (Mon-Sun)</c:v>
                </c:pt>
              </c:strCache>
            </c:strRef>
          </c:tx>
          <c:invertIfNegative val="0"/>
          <c:cat>
            <c:numRef>
              <c:f>'General Summary'!$A$18:$A$41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0.20833333333333401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0.33333333333333398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0.45833333333333398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0.58333333333333404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0.70833333333333404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0.83333333333333404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0.95833333333333404</c:v>
                </c:pt>
              </c:numCache>
            </c:numRef>
          </c:cat>
          <c:val>
            <c:numRef>
              <c:f>'General Summary'!$D$18:$D$41</c:f>
              <c:numCache>
                <c:formatCode>0</c:formatCode>
                <c:ptCount val="24"/>
                <c:pt idx="0">
                  <c:v>4.1111111111111107</c:v>
                </c:pt>
                <c:pt idx="1">
                  <c:v>1.5555555555555556</c:v>
                </c:pt>
                <c:pt idx="2">
                  <c:v>1</c:v>
                </c:pt>
                <c:pt idx="3">
                  <c:v>0.88888888888888884</c:v>
                </c:pt>
                <c:pt idx="4">
                  <c:v>1.1111111111111112</c:v>
                </c:pt>
                <c:pt idx="5">
                  <c:v>3</c:v>
                </c:pt>
                <c:pt idx="6">
                  <c:v>21.666666666666668</c:v>
                </c:pt>
                <c:pt idx="7">
                  <c:v>49.125</c:v>
                </c:pt>
                <c:pt idx="8">
                  <c:v>106.375</c:v>
                </c:pt>
                <c:pt idx="9">
                  <c:v>87</c:v>
                </c:pt>
                <c:pt idx="10">
                  <c:v>87.375</c:v>
                </c:pt>
                <c:pt idx="11">
                  <c:v>81.5</c:v>
                </c:pt>
                <c:pt idx="12">
                  <c:v>93.25</c:v>
                </c:pt>
                <c:pt idx="13">
                  <c:v>99.25</c:v>
                </c:pt>
                <c:pt idx="14">
                  <c:v>106.875</c:v>
                </c:pt>
                <c:pt idx="15">
                  <c:v>150.55555555555554</c:v>
                </c:pt>
                <c:pt idx="16">
                  <c:v>143.88888888888889</c:v>
                </c:pt>
                <c:pt idx="17">
                  <c:v>127.33333333333333</c:v>
                </c:pt>
                <c:pt idx="18">
                  <c:v>84</c:v>
                </c:pt>
                <c:pt idx="19">
                  <c:v>54.666666666666664</c:v>
                </c:pt>
                <c:pt idx="20">
                  <c:v>30.888888888888889</c:v>
                </c:pt>
                <c:pt idx="21">
                  <c:v>19.111111111111111</c:v>
                </c:pt>
                <c:pt idx="22">
                  <c:v>12</c:v>
                </c:pt>
                <c:pt idx="23">
                  <c:v>4.7777777777777777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DD-314D-9E87-F37F09853BD8}"/>
            </c:ext>
          </c:extLst>
        </c:ser>
        <c:ser>
          <c:idx val="3"/>
          <c:order val="3"/>
          <c:spPr>
            <a:noFill/>
            <a:ln>
              <a:noFill/>
            </a:ln>
          </c:spPr>
          <c:invertIfNegative val="0"/>
          <c:val>
            <c:numRef>
              <c:f>'General Summary'!$N$18:$N$41</c:f>
              <c:numCache>
                <c:formatCode>0</c:formatCode>
                <c:ptCount val="24"/>
                <c:pt idx="0">
                  <c:v>7.1111111111111107</c:v>
                </c:pt>
                <c:pt idx="1">
                  <c:v>2.4444444444444446</c:v>
                </c:pt>
                <c:pt idx="2">
                  <c:v>1.8888888888888888</c:v>
                </c:pt>
                <c:pt idx="3">
                  <c:v>1.4444444444444444</c:v>
                </c:pt>
                <c:pt idx="4">
                  <c:v>1.8888888888888888</c:v>
                </c:pt>
                <c:pt idx="5">
                  <c:v>8.2222222222222214</c:v>
                </c:pt>
                <c:pt idx="6">
                  <c:v>49.777777777777779</c:v>
                </c:pt>
                <c:pt idx="7">
                  <c:v>136.75</c:v>
                </c:pt>
                <c:pt idx="8">
                  <c:v>257.875</c:v>
                </c:pt>
                <c:pt idx="9">
                  <c:v>177.5</c:v>
                </c:pt>
                <c:pt idx="10">
                  <c:v>181.75</c:v>
                </c:pt>
                <c:pt idx="11">
                  <c:v>183.625</c:v>
                </c:pt>
                <c:pt idx="12">
                  <c:v>187.125</c:v>
                </c:pt>
                <c:pt idx="13">
                  <c:v>184.5</c:v>
                </c:pt>
                <c:pt idx="14">
                  <c:v>192.375</c:v>
                </c:pt>
                <c:pt idx="15">
                  <c:v>266.11111111111109</c:v>
                </c:pt>
                <c:pt idx="16">
                  <c:v>247</c:v>
                </c:pt>
                <c:pt idx="17">
                  <c:v>238.55555555555554</c:v>
                </c:pt>
                <c:pt idx="18">
                  <c:v>151.11111111111111</c:v>
                </c:pt>
                <c:pt idx="19">
                  <c:v>97.888888888888886</c:v>
                </c:pt>
                <c:pt idx="20">
                  <c:v>56.444444444444443</c:v>
                </c:pt>
                <c:pt idx="21">
                  <c:v>34.666666666666664</c:v>
                </c:pt>
                <c:pt idx="22">
                  <c:v>22.222222222222221</c:v>
                </c:pt>
                <c:pt idx="23">
                  <c:v>11.666666666666666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DD-314D-9E87-F37F09853B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0313344"/>
        <c:axId val="255029760"/>
      </c:barChart>
      <c:catAx>
        <c:axId val="160313344"/>
        <c:scaling>
          <c:orientation val="minMax"/>
        </c:scaling>
        <c:delete val="0"/>
        <c:axPos val="b"/>
        <c:majorGridlines/>
        <c:numFmt formatCode="h:mm" sourceLinked="1"/>
        <c:majorTickMark val="out"/>
        <c:minorTickMark val="none"/>
        <c:tickLblPos val="nextTo"/>
        <c:txPr>
          <a:bodyPr rot="-5400000" spcFirstLastPara="0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255029760"/>
        <c:crosses val="autoZero"/>
        <c:auto val="1"/>
        <c:lblAlgn val="ctr"/>
        <c:lblOffset val="100"/>
        <c:noMultiLvlLbl val="0"/>
      </c:catAx>
      <c:valAx>
        <c:axId val="255029760"/>
        <c:scaling>
          <c:orientation val="minMax"/>
          <c:max val="350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 rot="0" spcFirstLastPara="0" vertOverflow="ellipsis" vert="horz" wrap="square" anchor="ctr" anchorCtr="1"/>
          <a:lstStyle/>
          <a:p>
            <a:pPr>
              <a:defRPr lang="en-US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160313344"/>
        <c:crosses val="autoZero"/>
        <c:crossBetween val="between"/>
      </c:valAx>
    </c:plotArea>
    <c:legend>
      <c:legendPos val="b"/>
      <c:legendEntry>
        <c:idx val="3"/>
        <c:delete val="1"/>
      </c:legendEntry>
      <c:overlay val="0"/>
      <c:txPr>
        <a:bodyPr rot="0" spcFirstLastPara="0" vertOverflow="ellipsis" vert="horz" wrap="square" anchor="ctr" anchorCtr="1"/>
        <a:lstStyle/>
        <a:p>
          <a:pPr>
            <a:defRPr lang="en-US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5136c388-0737-44e9-8e8a-358100d06a51}"/>
      </c:ext>
    </c:extLst>
  </c:chart>
  <c:spPr>
    <a:ln w="19050" cap="flat" cmpd="sng" algn="ctr">
      <a:solidFill>
        <a:schemeClr val="tx1"/>
      </a:solidFill>
      <a:prstDash val="solid"/>
      <a:round/>
    </a:ln>
  </c:spPr>
  <c:txPr>
    <a:bodyPr/>
    <a:lstStyle/>
    <a:p>
      <a:pPr>
        <a:defRPr lang="en-GB" sz="1000" b="0" i="0" u="none" strike="noStrike" baseline="0">
          <a:solidFill>
            <a:srgbClr val="000000"/>
          </a:solidFill>
          <a:latin typeface="Calibri" panose="020F0502020204030204"/>
          <a:ea typeface="Calibri" panose="020F0502020204030204"/>
          <a:cs typeface="Calibri" panose="020F0502020204030204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0" vertOverflow="ellipsis" vert="horz" wrap="square" anchor="ctr" anchorCtr="1"/>
          <a:lstStyle/>
          <a:p>
            <a:pPr>
              <a:defRPr lang="en-US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/>
                <a:ea typeface="Tahoma" panose="020B0604030504040204"/>
                <a:cs typeface="Tahoma" panose="020B0604030504040204"/>
              </a:defRPr>
            </a:pPr>
            <a:r>
              <a:rPr lang="en-GB">
                <a:solidFill>
                  <a:schemeClr val="tx1">
                    <a:lumMod val="65000"/>
                    <a:lumOff val="35000"/>
                  </a:schemeClr>
                </a:solidFill>
              </a:rPr>
              <a:t>B-A - Average Flows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'General Summary'!$G$17</c:f>
              <c:strCache>
                <c:ptCount val="1"/>
                <c:pt idx="0">
                  <c:v>3-day Average (Tue-Thur)</c:v>
                </c:pt>
              </c:strCache>
            </c:strRef>
          </c:tx>
          <c:invertIfNegative val="0"/>
          <c:cat>
            <c:numRef>
              <c:f>'General Summary'!$A$18:$A$41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0.20833333333333401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0.33333333333333398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0.45833333333333398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0.58333333333333404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0.70833333333333404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0.83333333333333404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0.95833333333333404</c:v>
                </c:pt>
              </c:numCache>
            </c:numRef>
          </c:cat>
          <c:val>
            <c:numRef>
              <c:f>'General Summary'!$G$18:$G$41</c:f>
              <c:numCache>
                <c:formatCode>0</c:formatCode>
                <c:ptCount val="24"/>
                <c:pt idx="0">
                  <c:v>2</c:v>
                </c:pt>
                <c:pt idx="1">
                  <c:v>1.6</c:v>
                </c:pt>
                <c:pt idx="2">
                  <c:v>1.4</c:v>
                </c:pt>
                <c:pt idx="3">
                  <c:v>0.2</c:v>
                </c:pt>
                <c:pt idx="4">
                  <c:v>1.2</c:v>
                </c:pt>
                <c:pt idx="5">
                  <c:v>6.6</c:v>
                </c:pt>
                <c:pt idx="6">
                  <c:v>33.200000000000003</c:v>
                </c:pt>
                <c:pt idx="7">
                  <c:v>112.5</c:v>
                </c:pt>
                <c:pt idx="8">
                  <c:v>184</c:v>
                </c:pt>
                <c:pt idx="9">
                  <c:v>86.5</c:v>
                </c:pt>
                <c:pt idx="10">
                  <c:v>87.5</c:v>
                </c:pt>
                <c:pt idx="11">
                  <c:v>90</c:v>
                </c:pt>
                <c:pt idx="12">
                  <c:v>79</c:v>
                </c:pt>
                <c:pt idx="13">
                  <c:v>81.75</c:v>
                </c:pt>
                <c:pt idx="14">
                  <c:v>84.75</c:v>
                </c:pt>
                <c:pt idx="15">
                  <c:v>127</c:v>
                </c:pt>
                <c:pt idx="16">
                  <c:v>114.5</c:v>
                </c:pt>
                <c:pt idx="17">
                  <c:v>127</c:v>
                </c:pt>
                <c:pt idx="18">
                  <c:v>78</c:v>
                </c:pt>
                <c:pt idx="19">
                  <c:v>48.25</c:v>
                </c:pt>
                <c:pt idx="20">
                  <c:v>30</c:v>
                </c:pt>
                <c:pt idx="21">
                  <c:v>17.25</c:v>
                </c:pt>
                <c:pt idx="22">
                  <c:v>12</c:v>
                </c:pt>
                <c:pt idx="23">
                  <c:v>6.25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41-E548-9EF6-8949D1CB04B3}"/>
            </c:ext>
          </c:extLst>
        </c:ser>
        <c:ser>
          <c:idx val="1"/>
          <c:order val="1"/>
          <c:tx>
            <c:strRef>
              <c:f>'General Summary'!$H$17</c:f>
              <c:strCache>
                <c:ptCount val="1"/>
                <c:pt idx="0">
                  <c:v>5-day Average (Mon-Fri)</c:v>
                </c:pt>
              </c:strCache>
            </c:strRef>
          </c:tx>
          <c:invertIfNegative val="0"/>
          <c:cat>
            <c:numRef>
              <c:f>'General Summary'!$A$18:$A$41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0.20833333333333401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0.33333333333333398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0.45833333333333398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0.58333333333333404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0.70833333333333404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0.83333333333333404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0.95833333333333404</c:v>
                </c:pt>
              </c:numCache>
            </c:numRef>
          </c:cat>
          <c:val>
            <c:numRef>
              <c:f>'General Summary'!$H$18:$H$41</c:f>
              <c:numCache>
                <c:formatCode>0</c:formatCode>
                <c:ptCount val="24"/>
                <c:pt idx="0">
                  <c:v>2.7142857142857144</c:v>
                </c:pt>
                <c:pt idx="1">
                  <c:v>1.1428571428571428</c:v>
                </c:pt>
                <c:pt idx="2">
                  <c:v>1.1428571428571428</c:v>
                </c:pt>
                <c:pt idx="3">
                  <c:v>0.5714285714285714</c:v>
                </c:pt>
                <c:pt idx="4">
                  <c:v>1</c:v>
                </c:pt>
                <c:pt idx="5">
                  <c:v>6.1428571428571432</c:v>
                </c:pt>
                <c:pt idx="6">
                  <c:v>32.285714285714285</c:v>
                </c:pt>
                <c:pt idx="7">
                  <c:v>107.5</c:v>
                </c:pt>
                <c:pt idx="8">
                  <c:v>182.16666666666666</c:v>
                </c:pt>
                <c:pt idx="9">
                  <c:v>89.666666666666671</c:v>
                </c:pt>
                <c:pt idx="10">
                  <c:v>85.166666666666671</c:v>
                </c:pt>
                <c:pt idx="11">
                  <c:v>90.166666666666671</c:v>
                </c:pt>
                <c:pt idx="12">
                  <c:v>78.166666666666671</c:v>
                </c:pt>
                <c:pt idx="13">
                  <c:v>78.166666666666671</c:v>
                </c:pt>
                <c:pt idx="14">
                  <c:v>83.5</c:v>
                </c:pt>
                <c:pt idx="15">
                  <c:v>125.28571428571429</c:v>
                </c:pt>
                <c:pt idx="16">
                  <c:v>111.57142857142857</c:v>
                </c:pt>
                <c:pt idx="17">
                  <c:v>124.85714285714286</c:v>
                </c:pt>
                <c:pt idx="18">
                  <c:v>75.857142857142861</c:v>
                </c:pt>
                <c:pt idx="19">
                  <c:v>45.571428571428569</c:v>
                </c:pt>
                <c:pt idx="20">
                  <c:v>28</c:v>
                </c:pt>
                <c:pt idx="21">
                  <c:v>15</c:v>
                </c:pt>
                <c:pt idx="22">
                  <c:v>10.285714285714286</c:v>
                </c:pt>
                <c:pt idx="23">
                  <c:v>6.8571428571428568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41-E548-9EF6-8949D1CB04B3}"/>
            </c:ext>
          </c:extLst>
        </c:ser>
        <c:ser>
          <c:idx val="2"/>
          <c:order val="2"/>
          <c:tx>
            <c:strRef>
              <c:f>'General Summary'!$I$17</c:f>
              <c:strCache>
                <c:ptCount val="1"/>
                <c:pt idx="0">
                  <c:v>7-day Average (Mon-Sun)</c:v>
                </c:pt>
              </c:strCache>
            </c:strRef>
          </c:tx>
          <c:invertIfNegative val="0"/>
          <c:cat>
            <c:numRef>
              <c:f>'General Summary'!$A$18:$A$41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0.20833333333333401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0.33333333333333398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0.45833333333333398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0.58333333333333404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0.70833333333333404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0.83333333333333404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0.95833333333333404</c:v>
                </c:pt>
              </c:numCache>
            </c:numRef>
          </c:cat>
          <c:val>
            <c:numRef>
              <c:f>'General Summary'!$I$18:$I$41</c:f>
              <c:numCache>
                <c:formatCode>0</c:formatCode>
                <c:ptCount val="24"/>
                <c:pt idx="0">
                  <c:v>3</c:v>
                </c:pt>
                <c:pt idx="1">
                  <c:v>0.88888888888888884</c:v>
                </c:pt>
                <c:pt idx="2">
                  <c:v>0.88888888888888884</c:v>
                </c:pt>
                <c:pt idx="3">
                  <c:v>0.55555555555555558</c:v>
                </c:pt>
                <c:pt idx="4">
                  <c:v>0.77777777777777779</c:v>
                </c:pt>
                <c:pt idx="5">
                  <c:v>5.2222222222222223</c:v>
                </c:pt>
                <c:pt idx="6">
                  <c:v>28.111111111111111</c:v>
                </c:pt>
                <c:pt idx="7">
                  <c:v>87.625</c:v>
                </c:pt>
                <c:pt idx="8">
                  <c:v>151.5</c:v>
                </c:pt>
                <c:pt idx="9">
                  <c:v>90.5</c:v>
                </c:pt>
                <c:pt idx="10">
                  <c:v>94.375</c:v>
                </c:pt>
                <c:pt idx="11">
                  <c:v>102.125</c:v>
                </c:pt>
                <c:pt idx="12">
                  <c:v>93.875</c:v>
                </c:pt>
                <c:pt idx="13">
                  <c:v>85.25</c:v>
                </c:pt>
                <c:pt idx="14">
                  <c:v>85.5</c:v>
                </c:pt>
                <c:pt idx="15">
                  <c:v>115.55555555555556</c:v>
                </c:pt>
                <c:pt idx="16">
                  <c:v>103.11111111111111</c:v>
                </c:pt>
                <c:pt idx="17">
                  <c:v>111.22222222222223</c:v>
                </c:pt>
                <c:pt idx="18">
                  <c:v>67.111111111111114</c:v>
                </c:pt>
                <c:pt idx="19">
                  <c:v>43.222222222222221</c:v>
                </c:pt>
                <c:pt idx="20">
                  <c:v>25.555555555555557</c:v>
                </c:pt>
                <c:pt idx="21">
                  <c:v>15.555555555555555</c:v>
                </c:pt>
                <c:pt idx="22">
                  <c:v>10.222222222222221</c:v>
                </c:pt>
                <c:pt idx="23">
                  <c:v>6.8888888888888893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41-E548-9EF6-8949D1CB04B3}"/>
            </c:ext>
          </c:extLst>
        </c:ser>
        <c:ser>
          <c:idx val="3"/>
          <c:order val="3"/>
          <c:spPr>
            <a:noFill/>
            <a:ln>
              <a:noFill/>
            </a:ln>
          </c:spPr>
          <c:invertIfNegative val="0"/>
          <c:val>
            <c:numRef>
              <c:f>'General Summary'!$N$18:$N$41</c:f>
              <c:numCache>
                <c:formatCode>0</c:formatCode>
                <c:ptCount val="24"/>
                <c:pt idx="0">
                  <c:v>7.1111111111111107</c:v>
                </c:pt>
                <c:pt idx="1">
                  <c:v>2.4444444444444446</c:v>
                </c:pt>
                <c:pt idx="2">
                  <c:v>1.8888888888888888</c:v>
                </c:pt>
                <c:pt idx="3">
                  <c:v>1.4444444444444444</c:v>
                </c:pt>
                <c:pt idx="4">
                  <c:v>1.8888888888888888</c:v>
                </c:pt>
                <c:pt idx="5">
                  <c:v>8.2222222222222214</c:v>
                </c:pt>
                <c:pt idx="6">
                  <c:v>49.777777777777779</c:v>
                </c:pt>
                <c:pt idx="7">
                  <c:v>136.75</c:v>
                </c:pt>
                <c:pt idx="8">
                  <c:v>257.875</c:v>
                </c:pt>
                <c:pt idx="9">
                  <c:v>177.5</c:v>
                </c:pt>
                <c:pt idx="10">
                  <c:v>181.75</c:v>
                </c:pt>
                <c:pt idx="11">
                  <c:v>183.625</c:v>
                </c:pt>
                <c:pt idx="12">
                  <c:v>187.125</c:v>
                </c:pt>
                <c:pt idx="13">
                  <c:v>184.5</c:v>
                </c:pt>
                <c:pt idx="14">
                  <c:v>192.375</c:v>
                </c:pt>
                <c:pt idx="15">
                  <c:v>266.11111111111109</c:v>
                </c:pt>
                <c:pt idx="16">
                  <c:v>247</c:v>
                </c:pt>
                <c:pt idx="17">
                  <c:v>238.55555555555554</c:v>
                </c:pt>
                <c:pt idx="18">
                  <c:v>151.11111111111111</c:v>
                </c:pt>
                <c:pt idx="19">
                  <c:v>97.888888888888886</c:v>
                </c:pt>
                <c:pt idx="20">
                  <c:v>56.444444444444443</c:v>
                </c:pt>
                <c:pt idx="21">
                  <c:v>34.666666666666664</c:v>
                </c:pt>
                <c:pt idx="22">
                  <c:v>22.222222222222221</c:v>
                </c:pt>
                <c:pt idx="23">
                  <c:v>11.666666666666666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41-E548-9EF6-8949D1CB04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0313344"/>
        <c:axId val="255029760"/>
      </c:barChart>
      <c:catAx>
        <c:axId val="160313344"/>
        <c:scaling>
          <c:orientation val="minMax"/>
        </c:scaling>
        <c:delete val="0"/>
        <c:axPos val="b"/>
        <c:majorGridlines/>
        <c:numFmt formatCode="h:mm" sourceLinked="1"/>
        <c:majorTickMark val="out"/>
        <c:minorTickMark val="none"/>
        <c:tickLblPos val="nextTo"/>
        <c:txPr>
          <a:bodyPr rot="-5400000" spcFirstLastPara="0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255029760"/>
        <c:crosses val="autoZero"/>
        <c:auto val="1"/>
        <c:lblAlgn val="ctr"/>
        <c:lblOffset val="100"/>
        <c:noMultiLvlLbl val="0"/>
      </c:catAx>
      <c:valAx>
        <c:axId val="255029760"/>
        <c:scaling>
          <c:orientation val="minMax"/>
          <c:max val="35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 rot="0" spcFirstLastPara="0" vertOverflow="ellipsis" vert="horz" wrap="square" anchor="ctr" anchorCtr="1"/>
          <a:lstStyle/>
          <a:p>
            <a:pPr>
              <a:defRPr lang="en-US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160313344"/>
        <c:crosses val="autoZero"/>
        <c:crossBetween val="between"/>
      </c:valAx>
    </c:plotArea>
    <c:legend>
      <c:legendPos val="b"/>
      <c:legendEntry>
        <c:idx val="3"/>
        <c:delete val="1"/>
      </c:legendEntry>
      <c:overlay val="0"/>
      <c:txPr>
        <a:bodyPr rot="0" spcFirstLastPara="0" vertOverflow="ellipsis" vert="horz" wrap="square" anchor="ctr" anchorCtr="1"/>
        <a:lstStyle/>
        <a:p>
          <a:pPr>
            <a:defRPr lang="en-US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afe35e10-1dbe-4216-8d83-5dbbd892310f}"/>
      </c:ext>
    </c:extLst>
  </c:chart>
  <c:spPr>
    <a:ln w="19050" cap="flat" cmpd="sng" algn="ctr">
      <a:solidFill>
        <a:schemeClr val="tx1"/>
      </a:solidFill>
      <a:prstDash val="solid"/>
      <a:round/>
    </a:ln>
  </c:spPr>
  <c:txPr>
    <a:bodyPr/>
    <a:lstStyle/>
    <a:p>
      <a:pPr>
        <a:defRPr lang="en-GB" sz="1000" b="0" i="0" u="none" strike="noStrike" baseline="0">
          <a:solidFill>
            <a:srgbClr val="000000"/>
          </a:solidFill>
          <a:latin typeface="Calibri" panose="020F0502020204030204"/>
          <a:ea typeface="Calibri" panose="020F0502020204030204"/>
          <a:cs typeface="Calibri" panose="020F0502020204030204"/>
        </a:defRPr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93D26-C7C1-22E0-B59F-9F2310A5AA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91501A-56B7-8CC3-0D59-C7D41BCA7E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98D83-5A8E-EF7B-61C6-3ADB182B1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9AFB-3944-FF40-A5CD-BC3506D0A094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868380-9B0B-EAE8-AA1E-2C72C2D7A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690DE-9B46-6424-D39F-C0BAF7D6C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EADE6-7253-7C42-A4D7-D5FA88CD4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719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36F90-C896-C907-F2EF-400FD6499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AF13D-C71B-3EE7-09F7-7F3FEF919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0D0C7-C4B7-15F0-D959-F98FC3225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9AFB-3944-FF40-A5CD-BC3506D0A094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75CFF-A485-28F0-0284-9070CC1E0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8376F-A2F0-922F-D2E4-32D54BAA9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EADE6-7253-7C42-A4D7-D5FA88CD4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307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9A06C-2642-D5CB-2E62-A1FE143EB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C3E3D-4163-9AE6-5CFA-ECDABF704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A0030-9575-CE55-48CE-7E164B731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9AFB-3944-FF40-A5CD-BC3506D0A094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01BE1-FED9-B457-75B3-3BD8AA374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12376-037E-4F13-A559-BDDDA3287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EADE6-7253-7C42-A4D7-D5FA88CD4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413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E47AA-CBB8-C8F1-CBAA-F77F1FFA5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7A170-BCBC-23A0-F73A-FAC7FC2D48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FF2EC-B87A-4080-D271-E04FCEE596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274BA1-E5A3-33A9-6CA5-98F0DBECE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9AFB-3944-FF40-A5CD-BC3506D0A094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9E0B3D-7C4E-5C2E-DAB9-304399494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1541DA-9545-6388-33E7-5B47BE61D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EADE6-7253-7C42-A4D7-D5FA88CD4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662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A021D-F719-2BD7-787F-FC006E944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70B8B-2AD7-4726-1E16-65AAFCEB2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3F73CE-9E18-63F8-0F49-FA173B93A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9C75AA-862A-01BE-52A6-42A06D9475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DC39E0-7401-4740-8ABD-8948A0CA4F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7E9235-BA39-97F6-621A-67C013704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9AFB-3944-FF40-A5CD-BC3506D0A094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64617C-8C7A-F08F-9520-F5374284A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8AF438-3078-2528-F457-1FDDAA3BB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EADE6-7253-7C42-A4D7-D5FA88CD4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566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7F715-5D65-937A-EC70-7F8E1C465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692F79-A1B5-54BB-2AC4-7CE82C685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9AFB-3944-FF40-A5CD-BC3506D0A094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D5AFBE-5C11-BF57-ED05-5618920DB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BAFBF0-BB37-055C-8CE7-947BCD0E5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EADE6-7253-7C42-A4D7-D5FA88CD4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364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46F1D0-1B0C-624E-EFD3-89F6E7DCA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9AFB-3944-FF40-A5CD-BC3506D0A094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DE8557-9D37-4F5A-F9DA-3B36A751F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22FD7-3ECB-9DF4-9E05-A2C627B73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EADE6-7253-7C42-A4D7-D5FA88CD4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811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F2C56-379D-5D7D-06A4-481969D5D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2E22A-BEE2-6849-EC65-2C969DFBB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2353D-7C25-336F-FBC5-C464C9A57C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064573-64F4-1BBF-CEC9-B26B5A9CF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9AFB-3944-FF40-A5CD-BC3506D0A094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87E46C-5719-CC49-E383-5FF88381E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C1AC11-9A4B-713A-3362-4D8CD90E6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EADE6-7253-7C42-A4D7-D5FA88CD4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470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B217A-5AFE-E41F-F0E8-3D5468C52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0A7685-D066-C09F-4583-B76900933A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898281-B28E-AC49-EEB8-D14C86013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FCE1B-349A-43A3-69A7-B8EA51020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9AFB-3944-FF40-A5CD-BC3506D0A094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E88214-B9F3-494C-6BA7-161E3D891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E8976B-FA1A-B50C-069F-ACBAECD50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EADE6-7253-7C42-A4D7-D5FA88CD4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486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E0BCB-A4F1-FF53-4FC2-FAB985B1C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F59A80-DBED-253B-B3D5-CC8D426665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33102-8925-D947-F066-BE1BBEC47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9AFB-3944-FF40-A5CD-BC3506D0A094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1671A-0C80-7771-4402-419E72E7E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43917-2830-49F8-5940-8ACAEFFEA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EADE6-7253-7C42-A4D7-D5FA88CD4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585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2922F5-154F-FF06-FE5A-C718366B55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C25D0B-F55F-687D-490D-30417606C5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6FE51-BB4F-BE84-D09B-F6C182571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9AFB-3944-FF40-A5CD-BC3506D0A094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63A4B-2F20-F98A-043D-DDC7E6999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14D07A-19AB-8BFD-D00C-94AB06C7E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EADE6-7253-7C42-A4D7-D5FA88CD4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389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A1D1BD-B8BD-C50C-2070-E74752999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03067D-8E4D-1C6C-8E6C-AC5395DB79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AA2E93-C1D4-43E0-D3D2-DE16D4F8BA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609AFB-3944-FF40-A5CD-BC3506D0A094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39953-DD31-A202-55E1-DB212A553A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A478E7-BDF9-F622-CAE5-9EF59604FC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2EADE6-7253-7C42-A4D7-D5FA88CD4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640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399ABB-DDE9-C729-1ABD-AD1232EE9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Traffic Survey 3</a:t>
            </a:r>
            <a:r>
              <a:rPr lang="en-US" sz="4800" kern="1200" baseline="30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rd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– 12</a:t>
            </a:r>
            <a:r>
              <a:rPr lang="en-US" sz="4800" kern="1200" baseline="30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March 2025</a:t>
            </a:r>
            <a:b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Summary Findings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Content Placeholder 5">
            <a:extLst>
              <a:ext uri="{FF2B5EF4-FFF2-40B4-BE49-F238E27FC236}">
                <a16:creationId xmlns:a16="http://schemas.microsoft.com/office/drawing/2014/main" id="{D4CE685C-AA02-A14C-208B-137C745215F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93609847"/>
              </p:ext>
            </p:extLst>
          </p:nvPr>
        </p:nvGraphicFramePr>
        <p:xfrm>
          <a:off x="904602" y="3727330"/>
          <a:ext cx="10378445" cy="1790281"/>
        </p:xfrm>
        <a:graphic>
          <a:graphicData uri="http://schemas.openxmlformats.org/drawingml/2006/table">
            <a:tbl>
              <a:tblPr firstRow="1" bandRow="1"/>
              <a:tblGrid>
                <a:gridCol w="1883348">
                  <a:extLst>
                    <a:ext uri="{9D8B030D-6E8A-4147-A177-3AD203B41FA5}">
                      <a16:colId xmlns:a16="http://schemas.microsoft.com/office/drawing/2014/main" val="1830728543"/>
                    </a:ext>
                  </a:extLst>
                </a:gridCol>
                <a:gridCol w="781351">
                  <a:extLst>
                    <a:ext uri="{9D8B030D-6E8A-4147-A177-3AD203B41FA5}">
                      <a16:colId xmlns:a16="http://schemas.microsoft.com/office/drawing/2014/main" val="1981189425"/>
                    </a:ext>
                  </a:extLst>
                </a:gridCol>
                <a:gridCol w="1074501">
                  <a:extLst>
                    <a:ext uri="{9D8B030D-6E8A-4147-A177-3AD203B41FA5}">
                      <a16:colId xmlns:a16="http://schemas.microsoft.com/office/drawing/2014/main" val="2488411092"/>
                    </a:ext>
                  </a:extLst>
                </a:gridCol>
                <a:gridCol w="805908">
                  <a:extLst>
                    <a:ext uri="{9D8B030D-6E8A-4147-A177-3AD203B41FA5}">
                      <a16:colId xmlns:a16="http://schemas.microsoft.com/office/drawing/2014/main" val="1710491114"/>
                    </a:ext>
                  </a:extLst>
                </a:gridCol>
                <a:gridCol w="592569">
                  <a:extLst>
                    <a:ext uri="{9D8B030D-6E8A-4147-A177-3AD203B41FA5}">
                      <a16:colId xmlns:a16="http://schemas.microsoft.com/office/drawing/2014/main" val="1020317151"/>
                    </a:ext>
                  </a:extLst>
                </a:gridCol>
                <a:gridCol w="680053">
                  <a:extLst>
                    <a:ext uri="{9D8B030D-6E8A-4147-A177-3AD203B41FA5}">
                      <a16:colId xmlns:a16="http://schemas.microsoft.com/office/drawing/2014/main" val="1521262839"/>
                    </a:ext>
                  </a:extLst>
                </a:gridCol>
                <a:gridCol w="549594">
                  <a:extLst>
                    <a:ext uri="{9D8B030D-6E8A-4147-A177-3AD203B41FA5}">
                      <a16:colId xmlns:a16="http://schemas.microsoft.com/office/drawing/2014/main" val="2449144084"/>
                    </a:ext>
                  </a:extLst>
                </a:gridCol>
                <a:gridCol w="549594">
                  <a:extLst>
                    <a:ext uri="{9D8B030D-6E8A-4147-A177-3AD203B41FA5}">
                      <a16:colId xmlns:a16="http://schemas.microsoft.com/office/drawing/2014/main" val="4141662425"/>
                    </a:ext>
                  </a:extLst>
                </a:gridCol>
                <a:gridCol w="934832">
                  <a:extLst>
                    <a:ext uri="{9D8B030D-6E8A-4147-A177-3AD203B41FA5}">
                      <a16:colId xmlns:a16="http://schemas.microsoft.com/office/drawing/2014/main" val="1509389809"/>
                    </a:ext>
                  </a:extLst>
                </a:gridCol>
                <a:gridCol w="934832">
                  <a:extLst>
                    <a:ext uri="{9D8B030D-6E8A-4147-A177-3AD203B41FA5}">
                      <a16:colId xmlns:a16="http://schemas.microsoft.com/office/drawing/2014/main" val="147943638"/>
                    </a:ext>
                  </a:extLst>
                </a:gridCol>
                <a:gridCol w="934832">
                  <a:extLst>
                    <a:ext uri="{9D8B030D-6E8A-4147-A177-3AD203B41FA5}">
                      <a16:colId xmlns:a16="http://schemas.microsoft.com/office/drawing/2014/main" val="2351296609"/>
                    </a:ext>
                  </a:extLst>
                </a:gridCol>
                <a:gridCol w="657031">
                  <a:extLst>
                    <a:ext uri="{9D8B030D-6E8A-4147-A177-3AD203B41FA5}">
                      <a16:colId xmlns:a16="http://schemas.microsoft.com/office/drawing/2014/main" val="942050492"/>
                    </a:ext>
                  </a:extLst>
                </a:gridCol>
              </a:tblGrid>
              <a:tr h="65994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Site Location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Direction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Start Date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End Date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Posted Speed Limit (PSL)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 Vehicles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Mean Speed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85th %ile Speed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24-hour 5-day Average Flow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12-hour 7-day Average Flow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24-hour 7-day Average Flow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% Heavies (inc. buses)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2355951"/>
                  </a:ext>
                </a:extLst>
              </a:tr>
              <a:tr h="36525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Unnamed Road between Pound Lane (W) and Sandy Lane (E)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Eastbound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Mon 03/03/2025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Wed 12/03/2025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20mph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11697</a:t>
                      </a:r>
                      <a:endParaRPr lang="en-GB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26.69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31.57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1405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1217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1371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3.94%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599662"/>
                  </a:ext>
                </a:extLst>
              </a:tr>
              <a:tr h="36525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Unnamed Road between Sandy Lane (E) and Pound Lane (W)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Westbound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Mon 03/03/2025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Wed 12/03/2025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20mph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11230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26.12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31.13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1383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1188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1329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4.03%</a:t>
                      </a:r>
                      <a:endParaRPr lang="en-GB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212" marR="35212" marT="17606" marB="17606" anchor="ctr">
                    <a:lnL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2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0990053"/>
                  </a:ext>
                </a:extLst>
              </a:tr>
              <a:tr h="399822">
                <a:tc gridSpan="1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Flow Reporting</a:t>
                      </a:r>
                      <a:endParaRPr lang="en-GB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509" marR="84509" marT="42255" marB="42255">
                    <a:lnL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97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07379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FDD576C-D2B5-F5F0-E81A-293D29627F96}"/>
              </a:ext>
            </a:extLst>
          </p:cNvPr>
          <p:cNvSpPr txBox="1"/>
          <p:nvPr/>
        </p:nvSpPr>
        <p:spPr>
          <a:xfrm>
            <a:off x="97931" y="4437804"/>
            <a:ext cx="673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Uphill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58DCF5-5192-A30F-18B1-3B3F9849422D}"/>
              </a:ext>
            </a:extLst>
          </p:cNvPr>
          <p:cNvSpPr txBox="1"/>
          <p:nvPr/>
        </p:nvSpPr>
        <p:spPr>
          <a:xfrm>
            <a:off x="8342" y="4837835"/>
            <a:ext cx="9106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Downhill</a:t>
            </a:r>
          </a:p>
        </p:txBody>
      </p:sp>
    </p:spTree>
    <p:extLst>
      <p:ext uri="{BB962C8B-B14F-4D97-AF65-F5344CB8AC3E}">
        <p14:creationId xmlns:p14="http://schemas.microsoft.com/office/powerpoint/2010/main" val="2639981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A5D35-D824-8147-9FB6-75E2AE699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CF50A3-6281-50ED-1EC4-FF884A57A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109" y="1835547"/>
            <a:ext cx="9425781" cy="318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CxnSpPr/>
          <p:nvPr/>
        </p:nvCxnSpPr>
        <p:spPr>
          <a:xfrm flipH="1">
            <a:off x="4316015" y="3300014"/>
            <a:ext cx="2047874" cy="1075531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0000000-0008-0000-0200-00001F000000}"/>
              </a:ext>
            </a:extLst>
          </p:cNvPr>
          <p:cNvCxnSpPr/>
          <p:nvPr/>
        </p:nvCxnSpPr>
        <p:spPr>
          <a:xfrm flipV="1">
            <a:off x="3117453" y="3323827"/>
            <a:ext cx="2575718" cy="58340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00000000-0008-0000-0200-00000B000000}"/>
              </a:ext>
            </a:extLst>
          </p:cNvPr>
          <p:cNvGrpSpPr/>
          <p:nvPr/>
        </p:nvGrpSpPr>
        <p:grpSpPr>
          <a:xfrm>
            <a:off x="2420219" y="2341090"/>
            <a:ext cx="3058639" cy="867995"/>
            <a:chOff x="1037110" y="505544"/>
            <a:chExt cx="2122744" cy="87555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0000000-0008-0000-0200-000009000000}"/>
                </a:ext>
              </a:extLst>
            </p:cNvPr>
            <p:cNvSpPr/>
            <p:nvPr/>
          </p:nvSpPr>
          <p:spPr>
            <a:xfrm>
              <a:off x="1041743" y="505544"/>
              <a:ext cx="2116800" cy="179967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91C6DEBA-FEFC-442A-9493-66FF1E94C30A}" type="TxLink">
                <a:rPr lang="en-US" sz="700" b="0" i="0" u="none" strike="noStrike">
                  <a:solidFill>
                    <a:srgbClr val="000000"/>
                  </a:solidFill>
                  <a:latin typeface="Tahoma" panose="020B0604030504040204"/>
                  <a:ea typeface="Tahoma" panose="020B0604030504040204"/>
                  <a:cs typeface="Tahoma" panose="020B0604030504040204"/>
                </a:rPr>
                <a:pPr algn="ctr"/>
                <a:t>5-day AM Peak Ave Flow - 379</a:t>
              </a:fld>
              <a:endParaRPr lang="en-GB" sz="7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0000000-0008-0000-0200-000025000000}"/>
                </a:ext>
              </a:extLst>
            </p:cNvPr>
            <p:cNvSpPr/>
            <p:nvPr/>
          </p:nvSpPr>
          <p:spPr>
            <a:xfrm>
              <a:off x="1039952" y="678750"/>
              <a:ext cx="2116800" cy="179511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122135CC-CFCC-4B78-8F0C-688A24897EA4}" type="TxLink">
                <a:rPr lang="en-US" sz="700" b="0" i="0" u="none" strike="noStrike">
                  <a:solidFill>
                    <a:srgbClr val="000000"/>
                  </a:solidFill>
                  <a:latin typeface="Tahoma" panose="020B0604030504040204"/>
                  <a:ea typeface="Tahoma" panose="020B0604030504040204"/>
                  <a:cs typeface="Tahoma" panose="020B0604030504040204"/>
                </a:rPr>
                <a:pPr algn="ctr"/>
                <a:t>5-day AM Peak Speed (mph) - Mean 26 / 85th%ile 31.22</a:t>
              </a:fld>
              <a:endParaRPr lang="en-GB" sz="7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0000000-0008-0000-0200-000026000000}"/>
                </a:ext>
              </a:extLst>
            </p:cNvPr>
            <p:cNvSpPr/>
            <p:nvPr/>
          </p:nvSpPr>
          <p:spPr>
            <a:xfrm>
              <a:off x="1039952" y="853433"/>
              <a:ext cx="2116800" cy="179508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3C5D4473-96F9-4ADC-8CD3-D16143C8743A}" type="TxLink">
                <a:rPr lang="en-US" sz="700" b="0" i="0" u="none" strike="noStrike">
                  <a:solidFill>
                    <a:srgbClr val="000000"/>
                  </a:solidFill>
                  <a:latin typeface="Tahoma" panose="020B0604030504040204"/>
                  <a:ea typeface="Tahoma" panose="020B0604030504040204"/>
                  <a:cs typeface="Tahoma" panose="020B0604030504040204"/>
                </a:rPr>
                <a:pPr algn="ctr"/>
                <a:t>5-day PM Peak Ave Flow - 312</a:t>
              </a:fld>
              <a:endParaRPr lang="en-GB" sz="7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0000000-0008-0000-0200-000027000000}"/>
                </a:ext>
              </a:extLst>
            </p:cNvPr>
            <p:cNvSpPr/>
            <p:nvPr/>
          </p:nvSpPr>
          <p:spPr>
            <a:xfrm>
              <a:off x="1037110" y="1028565"/>
              <a:ext cx="2122744" cy="170936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C7E49306-C7FE-4B03-9FC3-E0A2D8060D50}" type="TxLink">
                <a:rPr lang="en-US" sz="700" b="0" i="0" u="none" strike="noStrike">
                  <a:solidFill>
                    <a:srgbClr val="000000"/>
                  </a:solidFill>
                  <a:latin typeface="Tahoma" panose="020B0604030504040204"/>
                  <a:ea typeface="Tahoma" panose="020B0604030504040204"/>
                  <a:cs typeface="Tahoma" panose="020B0604030504040204"/>
                </a:rPr>
                <a:pPr algn="ctr"/>
                <a:t>5-day PM Peak Speed (mph) - Mean 25.83 / 85th%ile 30.53</a:t>
              </a:fld>
              <a:endParaRPr lang="en-GB" sz="7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0000000-0008-0000-0200-000028000000}"/>
                </a:ext>
              </a:extLst>
            </p:cNvPr>
            <p:cNvSpPr/>
            <p:nvPr/>
          </p:nvSpPr>
          <p:spPr>
            <a:xfrm>
              <a:off x="1042398" y="1201593"/>
              <a:ext cx="2116800" cy="179509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7182A233-761A-4B72-8275-93A1C3007DC3}" type="TxLink">
                <a:rPr lang="en-US" sz="700" b="0" i="0" u="none" strike="noStrike">
                  <a:solidFill>
                    <a:srgbClr val="000000"/>
                  </a:solidFill>
                  <a:latin typeface="Tahoma" panose="020B0604030504040204"/>
                  <a:ea typeface="Tahoma" panose="020B0604030504040204"/>
                  <a:cs typeface="Tahoma" panose="020B0604030504040204"/>
                </a:rPr>
                <a:pPr algn="ctr"/>
                <a:t>5-day Average Weekday Heavies % - 4.9%</a:t>
              </a:fld>
              <a:endParaRPr lang="en-GB" sz="70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pSpPr/>
          <p:nvPr/>
        </p:nvGrpSpPr>
        <p:grpSpPr>
          <a:xfrm>
            <a:off x="5414911" y="3991352"/>
            <a:ext cx="3072264" cy="876428"/>
            <a:chOff x="4031800" y="2155804"/>
            <a:chExt cx="2126407" cy="9240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0000000-0008-0000-0200-000029000000}"/>
                </a:ext>
              </a:extLst>
            </p:cNvPr>
            <p:cNvSpPr/>
            <p:nvPr/>
          </p:nvSpPr>
          <p:spPr>
            <a:xfrm>
              <a:off x="4036842" y="2155804"/>
              <a:ext cx="2116800" cy="186151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CAB4D899-81D8-4622-B039-732B8708BAC2}" type="TxLink">
                <a:rPr lang="en-US" sz="700" b="0" i="0" u="none" strike="noStrike">
                  <a:solidFill>
                    <a:srgbClr val="000000"/>
                  </a:solidFill>
                  <a:latin typeface="Tahoma" panose="020B0604030504040204"/>
                  <a:ea typeface="Tahoma" panose="020B0604030504040204"/>
                  <a:cs typeface="Tahoma" panose="020B0604030504040204"/>
                </a:rPr>
                <a:pPr algn="ctr"/>
                <a:t>5-day AM Peak Ave Flow - 284</a:t>
              </a:fld>
              <a:endParaRPr lang="en-GB" sz="7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0000000-0008-0000-0200-00002A000000}"/>
                </a:ext>
              </a:extLst>
            </p:cNvPr>
            <p:cNvSpPr/>
            <p:nvPr/>
          </p:nvSpPr>
          <p:spPr>
            <a:xfrm>
              <a:off x="4035365" y="2325686"/>
              <a:ext cx="2122842" cy="198289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CB723816-FE68-4CE8-8FE9-4F1540F092FE}" type="TxLink">
                <a:rPr lang="en-US" sz="700" b="0" i="0" u="none" strike="noStrike">
                  <a:solidFill>
                    <a:srgbClr val="000000"/>
                  </a:solidFill>
                  <a:latin typeface="Tahoma" panose="020B0604030504040204"/>
                  <a:ea typeface="Tahoma" panose="020B0604030504040204"/>
                  <a:cs typeface="Tahoma" panose="020B0604030504040204"/>
                </a:rPr>
                <a:pPr algn="ctr"/>
                <a:t>5-day AM Peak Speed (mph) - Mean 26.53 / 85th%ile 31.63</a:t>
              </a:fld>
              <a:endParaRPr lang="en-GB" sz="70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0000000-0008-0000-0200-00002B000000}"/>
                </a:ext>
              </a:extLst>
            </p:cNvPr>
            <p:cNvSpPr/>
            <p:nvPr/>
          </p:nvSpPr>
          <p:spPr>
            <a:xfrm>
              <a:off x="4031800" y="2528092"/>
              <a:ext cx="2126405" cy="173710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3FF4531B-D0EE-4174-8E94-BBE6FA703C16}" type="TxLink">
                <a:rPr lang="en-US" sz="700" b="0" i="0" u="none" strike="noStrike">
                  <a:solidFill>
                    <a:srgbClr val="000000"/>
                  </a:solidFill>
                  <a:latin typeface="Tahoma" panose="020B0604030504040204"/>
                  <a:ea typeface="Tahoma" panose="020B0604030504040204"/>
                  <a:cs typeface="Tahoma" panose="020B0604030504040204"/>
                </a:rPr>
                <a:pPr algn="ctr"/>
                <a:t>5-day PM Peak Ave Flow - 370</a:t>
              </a:fld>
              <a:endParaRPr lang="en-GB" sz="7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0000000-0008-0000-0200-00002C000000}"/>
                </a:ext>
              </a:extLst>
            </p:cNvPr>
            <p:cNvSpPr/>
            <p:nvPr/>
          </p:nvSpPr>
          <p:spPr>
            <a:xfrm>
              <a:off x="4039528" y="2705385"/>
              <a:ext cx="2116800" cy="186152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2AC14893-8E15-4992-97D0-5B9001C753D1}" type="TxLink">
                <a:rPr lang="en-US" sz="700" b="0" i="0" u="none" strike="noStrike">
                  <a:solidFill>
                    <a:srgbClr val="000000"/>
                  </a:solidFill>
                  <a:latin typeface="Tahoma" panose="020B0604030504040204"/>
                  <a:ea typeface="Tahoma" panose="020B0604030504040204"/>
                  <a:cs typeface="Tahoma" panose="020B0604030504040204"/>
                </a:rPr>
                <a:pPr algn="ctr"/>
                <a:t>5-day PM Peak Speed (mph) - Mean 26.37 / 85th%ile 31.13</a:t>
              </a:fld>
              <a:endParaRPr lang="en-GB" sz="7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0000000-0008-0000-0200-00002D000000}"/>
                </a:ext>
              </a:extLst>
            </p:cNvPr>
            <p:cNvSpPr/>
            <p:nvPr/>
          </p:nvSpPr>
          <p:spPr>
            <a:xfrm>
              <a:off x="4037495" y="2893707"/>
              <a:ext cx="2116800" cy="186150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fld id="{2269BAB2-9CBC-4955-8F8F-2EDB7191EC39}" type="TxLink">
                <a:rPr lang="en-US" sz="700" b="0" i="0" u="none" strike="noStrike">
                  <a:solidFill>
                    <a:srgbClr val="000000"/>
                  </a:solidFill>
                  <a:latin typeface="Tahoma" panose="020B0604030504040204"/>
                  <a:ea typeface="Tahoma" panose="020B0604030504040204"/>
                  <a:cs typeface="Tahoma" panose="020B0604030504040204"/>
                </a:rPr>
                <a:pPr algn="ctr"/>
                <a:t>5-day Average Weekday Heavies % - 3.9%</a:t>
              </a:fld>
              <a:endParaRPr lang="en-GB" sz="70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BB78368-7B46-E109-0885-3FDCC88C4CA7}"/>
              </a:ext>
            </a:extLst>
          </p:cNvPr>
          <p:cNvSpPr txBox="1"/>
          <p:nvPr/>
        </p:nvSpPr>
        <p:spPr>
          <a:xfrm>
            <a:off x="8791461" y="2984984"/>
            <a:ext cx="319489" cy="107722"/>
          </a:xfrm>
          <a:prstGeom prst="rect">
            <a:avLst/>
          </a:prstGeom>
          <a:solidFill>
            <a:srgbClr val="D6A217"/>
          </a:solidFill>
        </p:spPr>
        <p:txBody>
          <a:bodyPr wrap="square" rtlCol="0">
            <a:spAutoFit/>
          </a:bodyPr>
          <a:lstStyle/>
          <a:p>
            <a:endParaRPr lang="en-GB" sz="100" dirty="0"/>
          </a:p>
        </p:txBody>
      </p:sp>
    </p:spTree>
    <p:extLst>
      <p:ext uri="{BB962C8B-B14F-4D97-AF65-F5344CB8AC3E}">
        <p14:creationId xmlns:p14="http://schemas.microsoft.com/office/powerpoint/2010/main" val="4078071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4DC83-A4F1-E175-1A7C-F573E30CC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Traffic </a:t>
            </a:r>
            <a:r>
              <a:rPr lang="en-GB" b="1" dirty="0"/>
              <a:t>Count</a:t>
            </a:r>
            <a:r>
              <a:rPr lang="en-GB" dirty="0"/>
              <a:t> Summary – highlighting peaks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5FCA641C-A769-E400-4750-7F7D631C6D2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5489862"/>
              </p:ext>
            </p:extLst>
          </p:nvPr>
        </p:nvGraphicFramePr>
        <p:xfrm>
          <a:off x="838199" y="1809182"/>
          <a:ext cx="10515600" cy="4492481"/>
        </p:xfrm>
        <a:graphic>
          <a:graphicData uri="http://schemas.openxmlformats.org/drawingml/2006/table">
            <a:tbl>
              <a:tblPr/>
              <a:tblGrid>
                <a:gridCol w="584200">
                  <a:extLst>
                    <a:ext uri="{9D8B030D-6E8A-4147-A177-3AD203B41FA5}">
                      <a16:colId xmlns:a16="http://schemas.microsoft.com/office/drawing/2014/main" val="110432205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3917399747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2972604359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3228770342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1858293391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61567567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4003224176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322130874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3237047543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1883820131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2826589209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722275396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201361791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3214595159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3107384694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3676612013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3717698684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2604016320"/>
                    </a:ext>
                  </a:extLst>
                </a:gridCol>
              </a:tblGrid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Monday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Tuesday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Wednesday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Thursday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Friday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Saturday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Sunday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Monday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Tuesday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Wednesday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Thursday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Friday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Saturday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Sunday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3-day Average (Tue-Thur)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5-day Average (Mon-Fri)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7-day Average (Mon-Sun)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5505171"/>
                  </a:ext>
                </a:extLst>
              </a:tr>
              <a:tr h="207044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Hour Starting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03/03/2025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04/03/2025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05/03/2025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06/03/2025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07/03/2025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08/03/2025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09/03/2025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10/03/2025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11/03/2025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12/03/2025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13/03/2025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14/03/2025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15/03/2025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16/03/2025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229388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00:00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962830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01:00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3436266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02:00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2680581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03:00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3831881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04:00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218540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05:00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097126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06:00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60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59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59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45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62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70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50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60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58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50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8588021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07:00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168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181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174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161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47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160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171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174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169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137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8046829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08:00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314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295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330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283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112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90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298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341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320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310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258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0070933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09:00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173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173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197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187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203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112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188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187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183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184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178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3703524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10:00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177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172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158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188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250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212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140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157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166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165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182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7259461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11:00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173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165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167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174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270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193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163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164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167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168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184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6235711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12:00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182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150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165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165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288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221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155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171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167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165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187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467989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13:00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185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172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181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154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255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214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160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155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173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168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185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5093040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14:00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188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169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203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194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242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222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168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153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178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179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192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9990702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15:00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259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287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284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294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277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237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223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276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258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281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276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266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945024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16:00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266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272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248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254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253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220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177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265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268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261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261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247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0686002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17:00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244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268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255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296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244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190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161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235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254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268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257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239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9545488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18:00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172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173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153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179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159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120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87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148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169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169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165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151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658087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19:00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99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112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113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130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85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84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59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97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102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114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105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98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662192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20:00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54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66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56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82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47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62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73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69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63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56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015844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21:00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33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44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46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38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36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35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998675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22:00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13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31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26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233547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23:00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*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206121"/>
                  </a:ext>
                </a:extLst>
              </a:tr>
              <a:tr h="112926">
                <a:tc gridSpan="15"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Summary Data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Summary Data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115937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0700-1900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941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2560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2417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2598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2439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2434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1944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2356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2448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2506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2467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2404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279490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0600-2200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1127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2831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2689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2915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2650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2621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2070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2610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2723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50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2787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2729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2643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91157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0600-0000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1146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2852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2720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2959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2708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2669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2090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2626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2771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50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2823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2763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2677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463660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0000-0000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1146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2870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2742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2984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2734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2685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2106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2638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2798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95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2851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2788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2700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5361001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0700-1000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655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649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701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631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362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234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646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699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676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664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572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515088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1600-1900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682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713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656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729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656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530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425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648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691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697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682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637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346140"/>
                  </a:ext>
                </a:extLst>
              </a:tr>
              <a:tr h="112926">
                <a:tc gridSpan="15"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Peak Hour Analysis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Peak Hour Analysis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700158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effectLst/>
                          <a:latin typeface="Tahoma" panose="020B0604030504040204" pitchFamily="34" charset="0"/>
                        </a:rPr>
                        <a:t>07:00-10:00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314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295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330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283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203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112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298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341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320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310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0006"/>
                          </a:solidFill>
                          <a:effectLst/>
                          <a:latin typeface="Tahoma" panose="020B0604030504040204" pitchFamily="34" charset="0"/>
                        </a:rPr>
                        <a:t>258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463284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10:00-16:00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259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287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284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294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277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288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223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276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258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281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276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9C6500"/>
                          </a:solidFill>
                          <a:effectLst/>
                          <a:latin typeface="Tahoma" panose="020B0604030504040204" pitchFamily="34" charset="0"/>
                        </a:rPr>
                        <a:t>266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81370"/>
                  </a:ext>
                </a:extLst>
              </a:tr>
              <a:tr h="1129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1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16:00-19:00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266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272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255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296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253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220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177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265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268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268</a:t>
                      </a:r>
                    </a:p>
                  </a:txBody>
                  <a:tcPr marL="2453" marR="2453" marT="24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261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00" b="0" i="0" u="none" strike="noStrike">
                          <a:solidFill>
                            <a:srgbClr val="16365C"/>
                          </a:solidFill>
                          <a:effectLst/>
                          <a:latin typeface="Tahoma" panose="020B0604030504040204" pitchFamily="34" charset="0"/>
                        </a:rPr>
                        <a:t>247</a:t>
                      </a:r>
                    </a:p>
                  </a:txBody>
                  <a:tcPr marL="2453" marR="2453" marT="245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7628532"/>
                  </a:ext>
                </a:extLst>
              </a:tr>
              <a:tr h="220101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GB" sz="500" b="0" i="0" u="none" strike="noStrike">
                          <a:effectLst/>
                          <a:latin typeface="Tahoma" panose="020B0604030504040204" pitchFamily="34" charset="0"/>
                        </a:rPr>
                        <a:t>Note: Peak Hour Analysis calculates and then highlights the highest flow within the period listed</a:t>
                      </a:r>
                    </a:p>
                  </a:txBody>
                  <a:tcPr marL="2453" marR="2453" marT="24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5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453" marR="2453" marT="24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5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453" marR="2453" marT="24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5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453" marR="2453" marT="24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5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453" marR="2453" marT="24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5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453" marR="2453" marT="24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5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453" marR="2453" marT="24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5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453" marR="2453" marT="24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5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453" marR="2453" marT="24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5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453" marR="2453" marT="24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5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453" marR="2453" marT="24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5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453" marR="2453" marT="24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5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453" marR="2453" marT="24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500" b="0" i="0" u="none" strike="noStrike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453" marR="2453" marT="245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7251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4760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987E5-D571-1873-F752-D3EFDFF85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Mean </a:t>
            </a:r>
            <a:r>
              <a:rPr lang="en-GB" b="1" dirty="0"/>
              <a:t>Speeds</a:t>
            </a:r>
            <a:r>
              <a:rPr lang="en-GB" dirty="0"/>
              <a:t> &amp; Average </a:t>
            </a:r>
            <a:r>
              <a:rPr lang="en-GB" b="1" dirty="0"/>
              <a:t>Flows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A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5568307"/>
              </p:ext>
            </p:extLst>
          </p:nvPr>
        </p:nvGraphicFramePr>
        <p:xfrm>
          <a:off x="838200" y="1807172"/>
          <a:ext cx="5320109" cy="2555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A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0619699"/>
              </p:ext>
            </p:extLst>
          </p:nvPr>
        </p:nvGraphicFramePr>
        <p:xfrm>
          <a:off x="6493263" y="1807172"/>
          <a:ext cx="5242718" cy="2558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A2DE426-40AA-24AC-7469-1F6B6647DFEC}"/>
              </a:ext>
            </a:extLst>
          </p:cNvPr>
          <p:cNvSpPr txBox="1"/>
          <p:nvPr/>
        </p:nvSpPr>
        <p:spPr>
          <a:xfrm>
            <a:off x="3161463" y="1405797"/>
            <a:ext cx="673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Uphill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462B96-7086-46BB-FCD6-E55FB75F66B9}"/>
              </a:ext>
            </a:extLst>
          </p:cNvPr>
          <p:cNvSpPr txBox="1"/>
          <p:nvPr/>
        </p:nvSpPr>
        <p:spPr>
          <a:xfrm>
            <a:off x="8659272" y="1408183"/>
            <a:ext cx="9106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Downhill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0000000-0008-0000-03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1883568"/>
              </p:ext>
            </p:extLst>
          </p:nvPr>
        </p:nvGraphicFramePr>
        <p:xfrm>
          <a:off x="1187965" y="4456645"/>
          <a:ext cx="4620578" cy="2343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00000000-0008-0000-03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76089"/>
              </p:ext>
            </p:extLst>
          </p:nvPr>
        </p:nvGraphicFramePr>
        <p:xfrm>
          <a:off x="6798379" y="4456644"/>
          <a:ext cx="4632483" cy="2343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65810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825</Words>
  <Application>Microsoft Macintosh PowerPoint</Application>
  <PresentationFormat>Widescreen</PresentationFormat>
  <Paragraphs>690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Tahoma</vt:lpstr>
      <vt:lpstr>Office Theme</vt:lpstr>
      <vt:lpstr>Traffic Survey 3rd – 12th March 2025 Summary Findings</vt:lpstr>
      <vt:lpstr>PowerPoint Presentation</vt:lpstr>
      <vt:lpstr>Traffic Count Summary – highlighting peaks</vt:lpstr>
      <vt:lpstr>Mean Speeds &amp; Average Flows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Nick Cole</dc:creator>
  <cp:lastModifiedBy>Nick Cole</cp:lastModifiedBy>
  <cp:revision>1</cp:revision>
  <dcterms:created xsi:type="dcterms:W3CDTF">2025-05-13T10:11:07Z</dcterms:created>
  <dcterms:modified xsi:type="dcterms:W3CDTF">2025-05-13T11:46:17Z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bfd4688-a1fc-48c8-85c6-d5da58c8656a_Enabled">
    <vt:lpwstr>true</vt:lpwstr>
  </property>
  <property fmtid="{D5CDD505-2E9C-101B-9397-08002B2CF9AE}" pid="3" name="MSIP_Label_7bfd4688-a1fc-48c8-85c6-d5da58c8656a_SetDate">
    <vt:lpwstr>2025-05-13T11:46:17Z</vt:lpwstr>
  </property>
  <property fmtid="{D5CDD505-2E9C-101B-9397-08002B2CF9AE}" pid="4" name="MSIP_Label_7bfd4688-a1fc-48c8-85c6-d5da58c8656a_Method">
    <vt:lpwstr>Standard</vt:lpwstr>
  </property>
  <property fmtid="{D5CDD505-2E9C-101B-9397-08002B2CF9AE}" pid="5" name="MSIP_Label_7bfd4688-a1fc-48c8-85c6-d5da58c8656a_Name">
    <vt:lpwstr>RELEX default label</vt:lpwstr>
  </property>
  <property fmtid="{D5CDD505-2E9C-101B-9397-08002B2CF9AE}" pid="6" name="MSIP_Label_7bfd4688-a1fc-48c8-85c6-d5da58c8656a_SiteId">
    <vt:lpwstr>5cc03bdc-149c-4153-9632-d4137b9fc517</vt:lpwstr>
  </property>
  <property fmtid="{D5CDD505-2E9C-101B-9397-08002B2CF9AE}" pid="7" name="MSIP_Label_7bfd4688-a1fc-48c8-85c6-d5da58c8656a_ActionId">
    <vt:lpwstr>7249c0fd-ffaf-4114-b579-7a793d0028d5</vt:lpwstr>
  </property>
  <property fmtid="{D5CDD505-2E9C-101B-9397-08002B2CF9AE}" pid="8" name="MSIP_Label_7bfd4688-a1fc-48c8-85c6-d5da58c8656a_ContentBits">
    <vt:lpwstr>0</vt:lpwstr>
  </property>
  <property fmtid="{D5CDD505-2E9C-101B-9397-08002B2CF9AE}" pid="9" name="MSIP_Label_7bfd4688-a1fc-48c8-85c6-d5da58c8656a_Tag">
    <vt:lpwstr>50, 3, 0, 1</vt:lpwstr>
  </property>
</Properties>
</file>